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3" r:id="rId5"/>
    <p:sldId id="261" r:id="rId6"/>
    <p:sldId id="268" r:id="rId7"/>
    <p:sldId id="266" r:id="rId8"/>
    <p:sldId id="271" r:id="rId9"/>
    <p:sldId id="264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2442-66A6-4AB2-B06C-2B58EDC961BC}" type="datetimeFigureOut">
              <a:rPr lang="es-MX" smtClean="0"/>
              <a:t>24/06/2014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5CD6-53D1-4E31-AB8C-3B6C08E99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9688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2442-66A6-4AB2-B06C-2B58EDC961BC}" type="datetimeFigureOut">
              <a:rPr lang="es-MX" smtClean="0"/>
              <a:t>24/06/2014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5CD6-53D1-4E31-AB8C-3B6C08E99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48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2442-66A6-4AB2-B06C-2B58EDC961BC}" type="datetimeFigureOut">
              <a:rPr lang="es-MX" smtClean="0"/>
              <a:t>24/06/2014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5CD6-53D1-4E31-AB8C-3B6C08E99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69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2442-66A6-4AB2-B06C-2B58EDC961BC}" type="datetimeFigureOut">
              <a:rPr lang="es-MX" smtClean="0"/>
              <a:t>24/06/2014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5CD6-53D1-4E31-AB8C-3B6C08E99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48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2442-66A6-4AB2-B06C-2B58EDC961BC}" type="datetimeFigureOut">
              <a:rPr lang="es-MX" smtClean="0"/>
              <a:t>24/06/2014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5CD6-53D1-4E31-AB8C-3B6C08E99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1542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2442-66A6-4AB2-B06C-2B58EDC961BC}" type="datetimeFigureOut">
              <a:rPr lang="es-MX" smtClean="0"/>
              <a:t>24/06/2014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5CD6-53D1-4E31-AB8C-3B6C08E99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2798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2442-66A6-4AB2-B06C-2B58EDC961BC}" type="datetimeFigureOut">
              <a:rPr lang="es-MX" smtClean="0"/>
              <a:t>24/06/2014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5CD6-53D1-4E31-AB8C-3B6C08E99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132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2442-66A6-4AB2-B06C-2B58EDC961BC}" type="datetimeFigureOut">
              <a:rPr lang="es-MX" smtClean="0"/>
              <a:t>24/06/2014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5CD6-53D1-4E31-AB8C-3B6C08E99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68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2442-66A6-4AB2-B06C-2B58EDC961BC}" type="datetimeFigureOut">
              <a:rPr lang="es-MX" smtClean="0"/>
              <a:t>24/06/2014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5CD6-53D1-4E31-AB8C-3B6C08E99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880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2442-66A6-4AB2-B06C-2B58EDC961BC}" type="datetimeFigureOut">
              <a:rPr lang="es-MX" smtClean="0"/>
              <a:t>24/06/2014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5CD6-53D1-4E31-AB8C-3B6C08E99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662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2442-66A6-4AB2-B06C-2B58EDC961BC}" type="datetimeFigureOut">
              <a:rPr lang="es-MX" smtClean="0"/>
              <a:t>24/06/2014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05CD6-53D1-4E31-AB8C-3B6C08E99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440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22442-66A6-4AB2-B06C-2B58EDC961BC}" type="datetimeFigureOut">
              <a:rPr lang="es-MX" smtClean="0"/>
              <a:t>24/06/2014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05CD6-53D1-4E31-AB8C-3B6C08E996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497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http://www.upntij.edu.mx/images/logo_lie.gi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2924944"/>
            <a:ext cx="7772400" cy="1470025"/>
          </a:xfrm>
        </p:spPr>
        <p:txBody>
          <a:bodyPr/>
          <a:lstStyle/>
          <a:p>
            <a:r>
              <a:rPr lang="es-MX" dirty="0" smtClean="0"/>
              <a:t>SERVICIO SOCIAL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7664" y="4293096"/>
            <a:ext cx="6400800" cy="1752600"/>
          </a:xfrm>
        </p:spPr>
        <p:txBody>
          <a:bodyPr/>
          <a:lstStyle/>
          <a:p>
            <a:r>
              <a:rPr lang="es-MX" dirty="0" smtClean="0"/>
              <a:t>UPN-LIE</a:t>
            </a:r>
            <a:endParaRPr lang="es-MX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50388"/>
            <a:ext cx="1414462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http://www.upntij.edu.mx/images/logo_lie.gif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48680"/>
            <a:ext cx="1817688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930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SERVICIO SOCIAL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Es </a:t>
            </a:r>
            <a:r>
              <a:rPr lang="es-MX" dirty="0"/>
              <a:t>una actividad eminentemente formativa y de </a:t>
            </a:r>
            <a:r>
              <a:rPr lang="es-MX" dirty="0" smtClean="0"/>
              <a:t>servicio</a:t>
            </a:r>
          </a:p>
          <a:p>
            <a:pPr marL="0" indent="0" algn="just">
              <a:buNone/>
            </a:pPr>
            <a:r>
              <a:rPr lang="es-ES" i="1" dirty="0" smtClean="0"/>
              <a:t>Durante </a:t>
            </a:r>
            <a:r>
              <a:rPr lang="es-ES" i="1" dirty="0"/>
              <a:t>el servicio social el estudiante se integra a las problemáticas sociales, a la vez que completa su formación </a:t>
            </a:r>
            <a:r>
              <a:rPr lang="es-ES" i="1" dirty="0" err="1"/>
              <a:t>valoral</a:t>
            </a:r>
            <a:r>
              <a:rPr lang="es-ES" i="1" dirty="0"/>
              <a:t>, aporta nuevos enfoques a las prácticas usuales y contribuye con su trabajo al mejoramiento social o comunitario.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8998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Objetivos del Servicio Social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dirty="0"/>
              <a:t>I. Desarrollar en el prestador una conciencia de solidaridad </a:t>
            </a:r>
            <a:r>
              <a:rPr lang="es-MX" dirty="0" smtClean="0"/>
              <a:t>y compromiso </a:t>
            </a:r>
            <a:r>
              <a:rPr lang="es-MX" dirty="0"/>
              <a:t>con la sociedad.</a:t>
            </a:r>
          </a:p>
          <a:p>
            <a:pPr marL="0" indent="0">
              <a:buNone/>
            </a:pPr>
            <a:r>
              <a:rPr lang="es-MX" dirty="0"/>
              <a:t>II. Realizar por parte del prestador un acto de reciprocidad para con</a:t>
            </a:r>
          </a:p>
          <a:p>
            <a:pPr marL="0" indent="0">
              <a:buNone/>
            </a:pPr>
            <a:r>
              <a:rPr lang="es-MX" dirty="0"/>
              <a:t>la sociedad al extender los beneficios de la ciencia y la tecnología</a:t>
            </a:r>
          </a:p>
          <a:p>
            <a:pPr marL="0" indent="0">
              <a:buNone/>
            </a:pPr>
            <a:r>
              <a:rPr lang="es-MX" dirty="0"/>
              <a:t>del campo educativo y cultural.</a:t>
            </a:r>
          </a:p>
          <a:p>
            <a:pPr marL="0" indent="0">
              <a:buNone/>
            </a:pPr>
            <a:r>
              <a:rPr lang="es-MX" dirty="0"/>
              <a:t>III. Fortalecer y completar la formación académica del prestador y</a:t>
            </a:r>
          </a:p>
          <a:p>
            <a:pPr marL="0" indent="0">
              <a:buNone/>
            </a:pPr>
            <a:r>
              <a:rPr lang="es-MX" dirty="0"/>
              <a:t>contribuir a su capacitación profesional.</a:t>
            </a:r>
          </a:p>
          <a:p>
            <a:pPr marL="0" indent="0">
              <a:buNone/>
            </a:pPr>
            <a:r>
              <a:rPr lang="es-MX" dirty="0"/>
              <a:t>IV. Permitir al prestador desarrollar un trabajo profesional en relación</a:t>
            </a:r>
          </a:p>
          <a:p>
            <a:pPr marL="0" indent="0">
              <a:buNone/>
            </a:pPr>
            <a:r>
              <a:rPr lang="es-MX" dirty="0"/>
              <a:t>directa o indirecta con un grupo de la sociedad y que le dé la</a:t>
            </a:r>
          </a:p>
          <a:p>
            <a:pPr marL="0" indent="0">
              <a:buNone/>
            </a:pPr>
            <a:r>
              <a:rPr lang="es-MX" dirty="0"/>
              <a:t>posibilidad de reforzar su conciencia social.</a:t>
            </a:r>
          </a:p>
          <a:p>
            <a:pPr marL="0" indent="0">
              <a:buNone/>
            </a:pPr>
            <a:r>
              <a:rPr lang="es-MX" dirty="0"/>
              <a:t>V. Buscar posibilidades de desarrollo profesional del prestador hacia</a:t>
            </a:r>
          </a:p>
          <a:p>
            <a:pPr marL="0" indent="0">
              <a:buNone/>
            </a:pPr>
            <a:r>
              <a:rPr lang="es-MX" dirty="0"/>
              <a:t>campos laborales y sociales.</a:t>
            </a:r>
          </a:p>
        </p:txBody>
      </p:sp>
    </p:spTree>
    <p:extLst>
      <p:ext uri="{BB962C8B-B14F-4D97-AF65-F5344CB8AC3E}">
        <p14:creationId xmlns:p14="http://schemas.microsoft.com/office/powerpoint/2010/main" val="230474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Entidades receptoras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MX" dirty="0" smtClean="0"/>
              <a:t>Podrán ser Instituciones </a:t>
            </a:r>
            <a:r>
              <a:rPr lang="es-MX" dirty="0"/>
              <a:t>Receptoras, </a:t>
            </a:r>
            <a:r>
              <a:rPr lang="es-MX" dirty="0" smtClean="0"/>
              <a:t>todas aquellas </a:t>
            </a:r>
            <a:r>
              <a:rPr lang="es-MX" dirty="0"/>
              <a:t>dependencias y entidades previstas en la Ley reglamentaria </a:t>
            </a:r>
            <a:r>
              <a:rPr lang="es-MX" dirty="0" smtClean="0"/>
              <a:t>del Artículo </a:t>
            </a:r>
            <a:r>
              <a:rPr lang="es-MX" dirty="0"/>
              <a:t>5º </a:t>
            </a:r>
            <a:r>
              <a:rPr lang="es-MX" dirty="0" smtClean="0"/>
              <a:t>Constitucional</a:t>
            </a:r>
            <a:r>
              <a:rPr lang="es-MX" dirty="0"/>
              <a:t>, así como aquellas organizaciones públicas, </a:t>
            </a:r>
            <a:r>
              <a:rPr lang="es-MX" dirty="0" smtClean="0"/>
              <a:t>sociales y </a:t>
            </a:r>
            <a:r>
              <a:rPr lang="es-MX" dirty="0"/>
              <a:t>privadas (asociaciones civiles, constituidas como fundaciones e </a:t>
            </a:r>
            <a:r>
              <a:rPr lang="es-MX" dirty="0" smtClean="0"/>
              <a:t>instituciones privadas </a:t>
            </a:r>
            <a:r>
              <a:rPr lang="es-MX" dirty="0"/>
              <a:t>de asistencia social), con las que se celebren acuerdo o convenios </a:t>
            </a:r>
            <a:r>
              <a:rPr lang="es-MX" dirty="0" smtClean="0"/>
              <a:t>y que </a:t>
            </a:r>
            <a:r>
              <a:rPr lang="es-MX" dirty="0"/>
              <a:t>cumplan con los objetivos de la ley mencionada. Quedan excluidas: </a:t>
            </a:r>
            <a:r>
              <a:rPr lang="es-MX" dirty="0" smtClean="0"/>
              <a:t>las sociedades </a:t>
            </a:r>
            <a:r>
              <a:rPr lang="es-MX" dirty="0"/>
              <a:t>anónimas, sociedades cooperativas, laborales, sociedades civiles </a:t>
            </a:r>
            <a:r>
              <a:rPr lang="es-MX" dirty="0" smtClean="0"/>
              <a:t>y profesionales</a:t>
            </a:r>
            <a:r>
              <a:rPr lang="es-MX" dirty="0"/>
              <a:t>, cámaras empresariales, sindicatos, partidos políticos y </a:t>
            </a:r>
            <a:r>
              <a:rPr lang="es-MX" dirty="0" smtClean="0"/>
              <a:t>las asociaciones </a:t>
            </a:r>
            <a:r>
              <a:rPr lang="es-MX" dirty="0"/>
              <a:t>que no tengan las finalidades al principio señaladas</a:t>
            </a:r>
          </a:p>
        </p:txBody>
      </p:sp>
    </p:spTree>
    <p:extLst>
      <p:ext uri="{BB962C8B-B14F-4D97-AF65-F5344CB8AC3E}">
        <p14:creationId xmlns:p14="http://schemas.microsoft.com/office/powerpoint/2010/main" val="269253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Duración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i="1" dirty="0" smtClean="0">
                <a:solidFill>
                  <a:prstClr val="black"/>
                </a:solidFill>
              </a:rPr>
              <a:t>Está </a:t>
            </a:r>
            <a:r>
              <a:rPr lang="es-ES" i="1" dirty="0">
                <a:solidFill>
                  <a:prstClr val="black"/>
                </a:solidFill>
              </a:rPr>
              <a:t>determinada por las características del programa de prestación, cubrirá un mínimo de 480 horas, distribuidas en un tiempo no menor de seis meses ni mayor de veinticuatro meses</a:t>
            </a:r>
            <a:endParaRPr lang="es-MX" dirty="0">
              <a:solidFill>
                <a:prstClr val="black"/>
              </a:solidFill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497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Inscripción al </a:t>
            </a:r>
            <a:r>
              <a:rPr lang="es-MX" dirty="0"/>
              <a:t>S</a:t>
            </a:r>
            <a:r>
              <a:rPr lang="es-MX" dirty="0" smtClean="0"/>
              <a:t>ervicio Social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Dos períodos </a:t>
            </a:r>
            <a:r>
              <a:rPr lang="es-MX" dirty="0"/>
              <a:t>i</a:t>
            </a:r>
            <a:r>
              <a:rPr lang="es-MX" dirty="0" smtClean="0"/>
              <a:t>nter </a:t>
            </a:r>
            <a:r>
              <a:rPr lang="es-MX" dirty="0"/>
              <a:t>semestrales, en las fechas que marque </a:t>
            </a:r>
            <a:r>
              <a:rPr lang="es-MX" dirty="0" smtClean="0"/>
              <a:t>la Coordinación </a:t>
            </a:r>
            <a:r>
              <a:rPr lang="es-MX" dirty="0"/>
              <a:t>de servicio social en cada </a:t>
            </a:r>
            <a:r>
              <a:rPr lang="es-MX" dirty="0" smtClean="0"/>
              <a:t>sede de la Unidad UPN-Morelos.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4041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Requisitos para registrar el Servicio Social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MX" sz="2800" dirty="0" smtClean="0"/>
              <a:t>1 </a:t>
            </a:r>
            <a:r>
              <a:rPr lang="es-MX" sz="2800" dirty="0" err="1" smtClean="0"/>
              <a:t>fotografia</a:t>
            </a:r>
            <a:r>
              <a:rPr lang="es-MX" sz="2800" dirty="0" smtClean="0"/>
              <a:t> </a:t>
            </a:r>
            <a:r>
              <a:rPr lang="es-MX" sz="2800" dirty="0"/>
              <a:t>tamaño infantil </a:t>
            </a:r>
          </a:p>
          <a:p>
            <a:r>
              <a:rPr lang="es-MX" sz="2800" dirty="0"/>
              <a:t>Historial académico sellado y firmado o constancia de </a:t>
            </a:r>
            <a:r>
              <a:rPr lang="es-MX" sz="2800" dirty="0" smtClean="0"/>
              <a:t>créditos, (ha</a:t>
            </a:r>
            <a:r>
              <a:rPr lang="es-ES" sz="2800" dirty="0" err="1" smtClean="0"/>
              <a:t>ber</a:t>
            </a:r>
            <a:r>
              <a:rPr lang="es-ES" sz="2800" dirty="0" smtClean="0"/>
              <a:t> </a:t>
            </a:r>
            <a:r>
              <a:rPr lang="es-ES" sz="2800" dirty="0"/>
              <a:t>cubierto como mínimo el 70% de los créditos académicos)</a:t>
            </a:r>
            <a:endParaRPr lang="es-MX" sz="2800" dirty="0"/>
          </a:p>
          <a:p>
            <a:r>
              <a:rPr lang="es-MX" sz="2800" dirty="0"/>
              <a:t>Copia de </a:t>
            </a:r>
            <a:r>
              <a:rPr lang="es-MX" sz="2800" dirty="0" smtClean="0"/>
              <a:t>CURP</a:t>
            </a:r>
          </a:p>
          <a:p>
            <a:r>
              <a:rPr lang="es-MX" sz="2800" dirty="0"/>
              <a:t>Carta de presentación correspondiente, </a:t>
            </a:r>
          </a:p>
          <a:p>
            <a:r>
              <a:rPr lang="es-MX" sz="2800" dirty="0" smtClean="0"/>
              <a:t>Aviso </a:t>
            </a:r>
            <a:r>
              <a:rPr lang="es-MX" sz="2800" dirty="0"/>
              <a:t>de </a:t>
            </a:r>
            <a:r>
              <a:rPr lang="es-MX" sz="2800" dirty="0" smtClean="0"/>
              <a:t>Aceptación</a:t>
            </a:r>
            <a:endParaRPr lang="es-MX" sz="2800" dirty="0"/>
          </a:p>
          <a:p>
            <a:r>
              <a:rPr lang="es-MX" sz="2800" dirty="0"/>
              <a:t>Proyecto de </a:t>
            </a:r>
            <a:r>
              <a:rPr lang="es-MX" sz="2800" dirty="0" smtClean="0"/>
              <a:t>actividades</a:t>
            </a:r>
            <a:endParaRPr lang="es-MX" sz="2800" dirty="0"/>
          </a:p>
          <a:p>
            <a:r>
              <a:rPr lang="es-MX" sz="2800" dirty="0"/>
              <a:t>Carta </a:t>
            </a:r>
            <a:r>
              <a:rPr lang="es-MX" sz="2800" dirty="0" smtClean="0"/>
              <a:t>compromiso</a:t>
            </a:r>
          </a:p>
          <a:p>
            <a:pPr marL="0" indent="0">
              <a:buNone/>
            </a:pPr>
            <a:r>
              <a:rPr lang="es-MX" sz="2800" dirty="0" smtClean="0"/>
              <a:t>Toda la documentación deberá </a:t>
            </a:r>
            <a:r>
              <a:rPr lang="es-MX" sz="2800" dirty="0"/>
              <a:t>entregarse </a:t>
            </a:r>
            <a:r>
              <a:rPr lang="es-MX" sz="2800" dirty="0" smtClean="0"/>
              <a:t>en la coordinación de Servicio social de cada sede en </a:t>
            </a:r>
            <a:r>
              <a:rPr lang="es-MX" sz="2800" dirty="0"/>
              <a:t>original y copia, como máximo 10 días hábiles posteriores a la fecha de inicio del servicio </a:t>
            </a:r>
            <a:r>
              <a:rPr lang="es-MX" sz="2800" dirty="0" smtClean="0"/>
              <a:t>social.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46454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Constancia de Liberación del Servicio Social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Entregar informe intermedio ( primeras 240 </a:t>
            </a:r>
            <a:r>
              <a:rPr lang="es-MX" dirty="0" err="1" smtClean="0"/>
              <a:t>hrs</a:t>
            </a:r>
            <a:r>
              <a:rPr lang="es-MX" dirty="0" smtClean="0"/>
              <a:t>. de servicio social) desarrollando </a:t>
            </a:r>
            <a:r>
              <a:rPr lang="es-MX" dirty="0"/>
              <a:t>los puntos que se señalan en el </a:t>
            </a:r>
            <a:r>
              <a:rPr lang="es-MX" dirty="0" smtClean="0"/>
              <a:t>instructivo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 smtClean="0"/>
              <a:t>Entregar el </a:t>
            </a:r>
            <a:r>
              <a:rPr lang="es-MX" dirty="0"/>
              <a:t>último </a:t>
            </a:r>
            <a:r>
              <a:rPr lang="es-MX" dirty="0" smtClean="0"/>
              <a:t>informe en el que se </a:t>
            </a:r>
            <a:r>
              <a:rPr lang="es-MX" dirty="0"/>
              <a:t>anexará evaluación, desarrollando los puntos que se señalan en el </a:t>
            </a:r>
            <a:r>
              <a:rPr lang="es-MX" dirty="0" smtClean="0"/>
              <a:t>instructivo.</a:t>
            </a:r>
          </a:p>
          <a:p>
            <a:endParaRPr lang="es-MX" dirty="0"/>
          </a:p>
          <a:p>
            <a:r>
              <a:rPr lang="es-MX" dirty="0" smtClean="0"/>
              <a:t>Entregar el Aviso </a:t>
            </a:r>
            <a:r>
              <a:rPr lang="es-MX" dirty="0"/>
              <a:t>de </a:t>
            </a:r>
            <a:r>
              <a:rPr lang="es-MX" dirty="0" smtClean="0"/>
              <a:t>Término.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 smtClean="0"/>
              <a:t>Acude </a:t>
            </a:r>
            <a:r>
              <a:rPr lang="es-MX" dirty="0"/>
              <a:t>en </a:t>
            </a:r>
            <a:r>
              <a:rPr lang="es-MX" dirty="0" smtClean="0"/>
              <a:t>10 </a:t>
            </a:r>
            <a:r>
              <a:rPr lang="es-MX" dirty="0"/>
              <a:t>días por la constancia de liberación del servicio social.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869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Sanciones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dirty="0"/>
              <a:t>La Coordinación de servicio social </a:t>
            </a:r>
            <a:r>
              <a:rPr lang="es-MX" dirty="0" smtClean="0"/>
              <a:t>dará </a:t>
            </a:r>
            <a:r>
              <a:rPr lang="es-MX" dirty="0"/>
              <a:t>de baja al prestador que no cumpla con los requisitos </a:t>
            </a:r>
            <a:r>
              <a:rPr lang="es-MX" dirty="0" smtClean="0"/>
              <a:t>y actividades </a:t>
            </a:r>
            <a:r>
              <a:rPr lang="es-MX" dirty="0"/>
              <a:t>dentro del programa en el que se encuentra inscrito, o con </a:t>
            </a:r>
            <a:r>
              <a:rPr lang="es-MX" dirty="0" smtClean="0"/>
              <a:t>la entrega </a:t>
            </a:r>
            <a:r>
              <a:rPr lang="es-MX" dirty="0"/>
              <a:t>de documentación en forma y tiempo.</a:t>
            </a:r>
          </a:p>
          <a:p>
            <a:pPr algn="just"/>
            <a:r>
              <a:rPr lang="es-MX" dirty="0"/>
              <a:t>Asimismo, procederá la baja del prestador del servicio social</a:t>
            </a:r>
            <a:r>
              <a:rPr lang="es-MX" dirty="0" smtClean="0"/>
              <a:t>, cuando </a:t>
            </a:r>
            <a:r>
              <a:rPr lang="es-MX" dirty="0"/>
              <a:t>sin causa justificada interrumpa la prestación del servicio social por </a:t>
            </a:r>
            <a:r>
              <a:rPr lang="es-MX" dirty="0" smtClean="0"/>
              <a:t>más de </a:t>
            </a:r>
            <a:r>
              <a:rPr lang="es-MX" dirty="0"/>
              <a:t>15 días durante 6 meses, o en su caso 5 días seguidos. En tal supuesto, </a:t>
            </a:r>
            <a:r>
              <a:rPr lang="es-MX" dirty="0" smtClean="0"/>
              <a:t>el servicio </a:t>
            </a:r>
            <a:r>
              <a:rPr lang="es-MX" dirty="0"/>
              <a:t>social realizado quedará anulado totalmente.</a:t>
            </a:r>
          </a:p>
        </p:txBody>
      </p:sp>
    </p:spTree>
    <p:extLst>
      <p:ext uri="{BB962C8B-B14F-4D97-AF65-F5344CB8AC3E}">
        <p14:creationId xmlns:p14="http://schemas.microsoft.com/office/powerpoint/2010/main" val="387450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567</Words>
  <Application>Microsoft Office PowerPoint</Application>
  <PresentationFormat>Presentación en pantalla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SERVICIO SOCIAL</vt:lpstr>
      <vt:lpstr>SERVICIO SOCIAL</vt:lpstr>
      <vt:lpstr>Objetivos del Servicio Social</vt:lpstr>
      <vt:lpstr>Entidades receptoras</vt:lpstr>
      <vt:lpstr>Duración</vt:lpstr>
      <vt:lpstr>Inscripción al Servicio Social</vt:lpstr>
      <vt:lpstr>Requisitos para registrar el Servicio Social</vt:lpstr>
      <vt:lpstr>Constancia de Liberación del Servicio Social</vt:lpstr>
      <vt:lpstr>Sanciones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SERVICIO SOCIAL</dc:title>
  <dc:creator>Maru</dc:creator>
  <cp:lastModifiedBy>Maru</cp:lastModifiedBy>
  <cp:revision>24</cp:revision>
  <dcterms:created xsi:type="dcterms:W3CDTF">2014-03-05T18:23:27Z</dcterms:created>
  <dcterms:modified xsi:type="dcterms:W3CDTF">2014-06-24T15:08:26Z</dcterms:modified>
</cp:coreProperties>
</file>